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9" roundtripDataSignature="AMtx7mj6ydYBOGJ0ruHKxDyegj4an9yr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D94740-880B-4A50-A639-161811DF3AA2}">
  <a:tblStyle styleId="{13D94740-880B-4A50-A639-161811DF3A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customschemas.google.com/relationships/presentationmetadata" Target="meta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415775"/>
            <a:ext cx="5608300" cy="41833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Jorge</a:t>
            </a:r>
            <a:endParaRPr/>
          </a:p>
        </p:txBody>
      </p:sp>
      <p:sp>
        <p:nvSpPr>
          <p:cNvPr id="82" name="Google Shape;82;p1: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
        <p:nvSpPr>
          <p:cNvPr id="174" name="Google Shape;174;p10: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
        <p:nvSpPr>
          <p:cNvPr id="182" name="Google Shape;182;p11: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2e2adacde_1_0: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2e2adacde_1_0: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Jorge</a:t>
            </a:r>
            <a:endParaRPr/>
          </a:p>
        </p:txBody>
      </p:sp>
      <p:sp>
        <p:nvSpPr>
          <p:cNvPr id="91" name="Google Shape;91;p2: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Sriram</a:t>
            </a:r>
            <a:endParaRPr/>
          </a:p>
        </p:txBody>
      </p:sp>
      <p:sp>
        <p:nvSpPr>
          <p:cNvPr id="99" name="Google Shape;99;p3: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d274bcc58_1_31: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Dhruv</a:t>
            </a:r>
            <a:endParaRPr/>
          </a:p>
        </p:txBody>
      </p:sp>
      <p:sp>
        <p:nvSpPr>
          <p:cNvPr id="109" name="Google Shape;109;gcd274bcc58_1_31: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Jorge</a:t>
            </a:r>
            <a:endParaRPr/>
          </a:p>
        </p:txBody>
      </p:sp>
      <p:sp>
        <p:nvSpPr>
          <p:cNvPr id="118" name="Google Shape;118;p5: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
        <p:nvSpPr>
          <p:cNvPr id="126" name="Google Shape;126;p6: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Sriram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Might have to learn how to distribute the tool depending on how we decide to distribute it</a:t>
            </a:r>
            <a:endParaRPr/>
          </a:p>
        </p:txBody>
      </p:sp>
      <p:sp>
        <p:nvSpPr>
          <p:cNvPr id="134" name="Google Shape;134;p7: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Sriram</a:t>
            </a:r>
            <a:endParaRPr/>
          </a:p>
        </p:txBody>
      </p:sp>
      <p:sp>
        <p:nvSpPr>
          <p:cNvPr id="142" name="Google Shape;142;p8: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Dhruv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Mention sql database tbd</a:t>
            </a:r>
            <a:endParaRPr/>
          </a:p>
        </p:txBody>
      </p:sp>
      <p:sp>
        <p:nvSpPr>
          <p:cNvPr id="161" name="Google Shape;161;p9: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3"/>
          <p:cNvSpPr txBox="1"/>
          <p:nvPr>
            <p:ph type="title"/>
          </p:nvPr>
        </p:nvSpPr>
        <p:spPr>
          <a:xfrm>
            <a:off x="457200" y="274638"/>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 name="Google Shape;13;p13"/>
          <p:cNvSpPr txBox="1"/>
          <p:nvPr>
            <p:ph idx="1" type="body"/>
          </p:nvPr>
        </p:nvSpPr>
        <p:spPr>
          <a:xfrm>
            <a:off x="457200" y="1600200"/>
            <a:ext cx="8229600" cy="4525963"/>
          </a:xfrm>
          <a:prstGeom prst="rect">
            <a:avLst/>
          </a:prstGeom>
          <a:noFill/>
          <a:ln>
            <a:noFill/>
          </a:ln>
        </p:spPr>
        <p:txBody>
          <a:bodyPr anchorCtr="0" anchor="t" bIns="45675" lIns="91375" spcFirstLastPara="1" rIns="91375" wrap="square" tIns="45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13"/>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3"/>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3"/>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22"/>
          <p:cNvSpPr txBox="1"/>
          <p:nvPr>
            <p:ph idx="1" type="body"/>
          </p:nvPr>
        </p:nvSpPr>
        <p:spPr>
          <a:xfrm rot="5400000">
            <a:off x="2309018" y="-251619"/>
            <a:ext cx="4525963" cy="8229600"/>
          </a:xfrm>
          <a:prstGeom prst="rect">
            <a:avLst/>
          </a:prstGeom>
          <a:noFill/>
          <a:ln>
            <a:noFill/>
          </a:ln>
        </p:spPr>
        <p:txBody>
          <a:bodyPr anchorCtr="0" anchor="t" bIns="45675" lIns="91375" spcFirstLastPara="1" rIns="91375" wrap="square" tIns="45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7" y="2171700"/>
            <a:ext cx="5851525" cy="20574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23"/>
          <p:cNvSpPr txBox="1"/>
          <p:nvPr>
            <p:ph idx="1" type="body"/>
          </p:nvPr>
        </p:nvSpPr>
        <p:spPr>
          <a:xfrm rot="5400000">
            <a:off x="541338" y="190501"/>
            <a:ext cx="5851525" cy="6019800"/>
          </a:xfrm>
          <a:prstGeom prst="rect">
            <a:avLst/>
          </a:prstGeom>
          <a:noFill/>
          <a:ln>
            <a:noFill/>
          </a:ln>
        </p:spPr>
        <p:txBody>
          <a:bodyPr anchorCtr="0" anchor="t" bIns="45675" lIns="91375" spcFirstLastPara="1" rIns="91375" wrap="square" tIns="45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4"/>
          <p:cNvSpPr txBox="1"/>
          <p:nvPr>
            <p:ph type="ctrTitle"/>
          </p:nvPr>
        </p:nvSpPr>
        <p:spPr>
          <a:xfrm>
            <a:off x="685800" y="2130426"/>
            <a:ext cx="7772400" cy="14700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14"/>
          <p:cNvSpPr txBox="1"/>
          <p:nvPr>
            <p:ph idx="1" type="subTitle"/>
          </p:nvPr>
        </p:nvSpPr>
        <p:spPr>
          <a:xfrm>
            <a:off x="1371600" y="3886200"/>
            <a:ext cx="6400800" cy="1752600"/>
          </a:xfrm>
          <a:prstGeom prst="rect">
            <a:avLst/>
          </a:prstGeom>
          <a:noFill/>
          <a:ln>
            <a:noFill/>
          </a:ln>
        </p:spPr>
        <p:txBody>
          <a:bodyPr anchorCtr="0" anchor="t" bIns="45675" lIns="91375" spcFirstLastPara="1" rIns="91375" wrap="square" tIns="45675">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14"/>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722313" y="4406900"/>
            <a:ext cx="7772400" cy="1362075"/>
          </a:xfrm>
          <a:prstGeom prst="rect">
            <a:avLst/>
          </a:prstGeom>
          <a:noFill/>
          <a:ln>
            <a:noFill/>
          </a:ln>
        </p:spPr>
        <p:txBody>
          <a:bodyPr anchorCtr="0" anchor="t" bIns="45675" lIns="91375" spcFirstLastPara="1" rIns="91375" wrap="square" tIns="4567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15"/>
          <p:cNvSpPr txBox="1"/>
          <p:nvPr>
            <p:ph idx="1" type="body"/>
          </p:nvPr>
        </p:nvSpPr>
        <p:spPr>
          <a:xfrm>
            <a:off x="722313" y="2906713"/>
            <a:ext cx="7772400" cy="1500187"/>
          </a:xfrm>
          <a:prstGeom prst="rect">
            <a:avLst/>
          </a:prstGeom>
          <a:noFill/>
          <a:ln>
            <a:noFill/>
          </a:ln>
        </p:spPr>
        <p:txBody>
          <a:bodyPr anchorCtr="0" anchor="b" bIns="45675" lIns="91375" spcFirstLastPara="1" rIns="91375" wrap="square" tIns="45675">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15"/>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5"/>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457200" y="274638"/>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16"/>
          <p:cNvSpPr txBox="1"/>
          <p:nvPr>
            <p:ph idx="1" type="body"/>
          </p:nvPr>
        </p:nvSpPr>
        <p:spPr>
          <a:xfrm>
            <a:off x="457200" y="1600202"/>
            <a:ext cx="4038600" cy="4525963"/>
          </a:xfrm>
          <a:prstGeom prst="rect">
            <a:avLst/>
          </a:prstGeom>
          <a:noFill/>
          <a:ln>
            <a:noFill/>
          </a:ln>
        </p:spPr>
        <p:txBody>
          <a:bodyPr anchorCtr="0" anchor="t" bIns="45675" lIns="91375" spcFirstLastPara="1" rIns="91375" wrap="square" tIns="45675">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16"/>
          <p:cNvSpPr txBox="1"/>
          <p:nvPr>
            <p:ph idx="2" type="body"/>
          </p:nvPr>
        </p:nvSpPr>
        <p:spPr>
          <a:xfrm>
            <a:off x="4648200" y="1600202"/>
            <a:ext cx="4038600" cy="4525963"/>
          </a:xfrm>
          <a:prstGeom prst="rect">
            <a:avLst/>
          </a:prstGeom>
          <a:noFill/>
          <a:ln>
            <a:noFill/>
          </a:ln>
        </p:spPr>
        <p:txBody>
          <a:bodyPr anchorCtr="0" anchor="t" bIns="45675" lIns="91375" spcFirstLastPara="1" rIns="91375" wrap="square" tIns="45675">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16"/>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457200" y="274638"/>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17"/>
          <p:cNvSpPr txBox="1"/>
          <p:nvPr>
            <p:ph idx="1" type="body"/>
          </p:nvPr>
        </p:nvSpPr>
        <p:spPr>
          <a:xfrm>
            <a:off x="457200" y="1535113"/>
            <a:ext cx="4040188" cy="639762"/>
          </a:xfrm>
          <a:prstGeom prst="rect">
            <a:avLst/>
          </a:prstGeom>
          <a:noFill/>
          <a:ln>
            <a:noFill/>
          </a:ln>
        </p:spPr>
        <p:txBody>
          <a:bodyPr anchorCtr="0" anchor="b" bIns="45675" lIns="91375" spcFirstLastPara="1" rIns="91375" wrap="square" tIns="4567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17"/>
          <p:cNvSpPr txBox="1"/>
          <p:nvPr>
            <p:ph idx="2" type="body"/>
          </p:nvPr>
        </p:nvSpPr>
        <p:spPr>
          <a:xfrm>
            <a:off x="457200" y="2174876"/>
            <a:ext cx="4040188" cy="3951288"/>
          </a:xfrm>
          <a:prstGeom prst="rect">
            <a:avLst/>
          </a:prstGeom>
          <a:noFill/>
          <a:ln>
            <a:noFill/>
          </a:ln>
        </p:spPr>
        <p:txBody>
          <a:bodyPr anchorCtr="0" anchor="t" bIns="45675" lIns="91375" spcFirstLastPara="1" rIns="91375" wrap="square" tIns="45675">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17"/>
          <p:cNvSpPr txBox="1"/>
          <p:nvPr>
            <p:ph idx="3" type="body"/>
          </p:nvPr>
        </p:nvSpPr>
        <p:spPr>
          <a:xfrm>
            <a:off x="4645030" y="1535113"/>
            <a:ext cx="4041775" cy="639762"/>
          </a:xfrm>
          <a:prstGeom prst="rect">
            <a:avLst/>
          </a:prstGeom>
          <a:noFill/>
          <a:ln>
            <a:noFill/>
          </a:ln>
        </p:spPr>
        <p:txBody>
          <a:bodyPr anchorCtr="0" anchor="b" bIns="45675" lIns="91375" spcFirstLastPara="1" rIns="91375" wrap="square" tIns="4567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17"/>
          <p:cNvSpPr txBox="1"/>
          <p:nvPr>
            <p:ph idx="4" type="body"/>
          </p:nvPr>
        </p:nvSpPr>
        <p:spPr>
          <a:xfrm>
            <a:off x="4645030" y="2174876"/>
            <a:ext cx="4041775" cy="3951288"/>
          </a:xfrm>
          <a:prstGeom prst="rect">
            <a:avLst/>
          </a:prstGeom>
          <a:noFill/>
          <a:ln>
            <a:noFill/>
          </a:ln>
        </p:spPr>
        <p:txBody>
          <a:bodyPr anchorCtr="0" anchor="t" bIns="45675" lIns="91375" spcFirstLastPara="1" rIns="91375" wrap="square" tIns="45675">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17"/>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457200" y="274638"/>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18"/>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2" y="273051"/>
            <a:ext cx="3008313" cy="1162050"/>
          </a:xfrm>
          <a:prstGeom prst="rect">
            <a:avLst/>
          </a:prstGeom>
          <a:noFill/>
          <a:ln>
            <a:noFill/>
          </a:ln>
        </p:spPr>
        <p:txBody>
          <a:bodyPr anchorCtr="0" anchor="b" bIns="45675" lIns="91375" spcFirstLastPara="1" rIns="91375" wrap="square" tIns="4567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675" lIns="91375" spcFirstLastPara="1" rIns="91375" wrap="square" tIns="45675">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2" y="1435105"/>
            <a:ext cx="3008313" cy="4691063"/>
          </a:xfrm>
          <a:prstGeom prst="rect">
            <a:avLst/>
          </a:prstGeom>
          <a:noFill/>
          <a:ln>
            <a:noFill/>
          </a:ln>
        </p:spPr>
        <p:txBody>
          <a:bodyPr anchorCtr="0" anchor="t" bIns="45675" lIns="91375" spcFirstLastPara="1" rIns="91375" wrap="square" tIns="45675">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675" lIns="91375" spcFirstLastPara="1" rIns="91375" wrap="square" tIns="4567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txBody>
          <a:bodyPr anchorCtr="0" anchor="t" bIns="45675" lIns="91375" spcFirstLastPara="1" rIns="91375" wrap="square" tIns="45675">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1"/>
          <p:cNvSpPr txBox="1"/>
          <p:nvPr>
            <p:ph idx="1" type="body"/>
          </p:nvPr>
        </p:nvSpPr>
        <p:spPr>
          <a:xfrm>
            <a:off x="1792288" y="5367338"/>
            <a:ext cx="5486400" cy="804862"/>
          </a:xfrm>
          <a:prstGeom prst="rect">
            <a:avLst/>
          </a:prstGeom>
          <a:noFill/>
          <a:ln>
            <a:noFill/>
          </a:ln>
        </p:spPr>
        <p:txBody>
          <a:bodyPr anchorCtr="0" anchor="t" bIns="45675" lIns="91375" spcFirstLastPara="1" rIns="91375" wrap="square" tIns="45675">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675" lIns="91375" spcFirstLastPara="1" rIns="91375" wrap="square" tIns="45675">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675" lIns="91375" spcFirstLastPara="1" rIns="91375" wrap="square" tIns="4567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flipH="1" rot="10800000">
            <a:off x="0" y="6858000"/>
            <a:ext cx="9144000" cy="46038"/>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85" name="Google Shape;85;p1"/>
          <p:cNvPicPr preferRelativeResize="0"/>
          <p:nvPr/>
        </p:nvPicPr>
        <p:blipFill rotWithShape="1">
          <a:blip r:embed="rId3">
            <a:alphaModFix/>
          </a:blip>
          <a:srcRect b="0" l="0" r="0" t="0"/>
          <a:stretch/>
        </p:blipFill>
        <p:spPr>
          <a:xfrm>
            <a:off x="6934200" y="71438"/>
            <a:ext cx="2209800" cy="895350"/>
          </a:xfrm>
          <a:prstGeom prst="rect">
            <a:avLst/>
          </a:prstGeom>
          <a:noFill/>
          <a:ln>
            <a:noFill/>
          </a:ln>
        </p:spPr>
      </p:pic>
      <p:sp>
        <p:nvSpPr>
          <p:cNvPr id="86" name="Google Shape;86;p1"/>
          <p:cNvSpPr txBox="1"/>
          <p:nvPr>
            <p:ph idx="1" type="body"/>
          </p:nvPr>
        </p:nvSpPr>
        <p:spPr>
          <a:xfrm>
            <a:off x="457200" y="2380075"/>
            <a:ext cx="8229600" cy="4944300"/>
          </a:xfrm>
          <a:prstGeom prst="rect">
            <a:avLst/>
          </a:prstGeom>
          <a:noFill/>
          <a:ln>
            <a:noFill/>
          </a:ln>
        </p:spPr>
        <p:txBody>
          <a:bodyPr anchorCtr="0" anchor="t" bIns="45675" lIns="91375" spcFirstLastPara="1" rIns="91375" wrap="square" tIns="45675">
            <a:noAutofit/>
          </a:bodyPr>
          <a:lstStyle/>
          <a:p>
            <a:pPr indent="0" lvl="0" marL="0" rtl="0" algn="l">
              <a:spcBef>
                <a:spcPts val="560"/>
              </a:spcBef>
              <a:spcAft>
                <a:spcPts val="0"/>
              </a:spcAft>
              <a:buClr>
                <a:schemeClr val="dk1"/>
              </a:buClr>
              <a:buSzPts val="2800"/>
              <a:buFont typeface="Arial"/>
              <a:buNone/>
            </a:pPr>
            <a:r>
              <a:t/>
            </a:r>
            <a:endParaRPr sz="2300">
              <a:latin typeface="Times New Roman"/>
              <a:ea typeface="Times New Roman"/>
              <a:cs typeface="Times New Roman"/>
              <a:sym typeface="Times New Roman"/>
            </a:endParaRPr>
          </a:p>
          <a:p>
            <a:pPr indent="0" lvl="0" marL="0" rtl="0" algn="l">
              <a:spcBef>
                <a:spcPts val="560"/>
              </a:spcBef>
              <a:spcAft>
                <a:spcPts val="0"/>
              </a:spcAft>
              <a:buClr>
                <a:schemeClr val="dk1"/>
              </a:buClr>
              <a:buSzPts val="2800"/>
              <a:buFont typeface="Arial"/>
              <a:buNone/>
            </a:pPr>
            <a:r>
              <a:rPr lang="en-US" sz="2300">
                <a:latin typeface="Times New Roman"/>
                <a:ea typeface="Times New Roman"/>
                <a:cs typeface="Times New Roman"/>
                <a:sym typeface="Times New Roman"/>
              </a:rPr>
              <a:t>Team name: Cell Counting Group</a:t>
            </a:r>
            <a:endParaRPr sz="2300">
              <a:latin typeface="Times New Roman"/>
              <a:ea typeface="Times New Roman"/>
              <a:cs typeface="Times New Roman"/>
              <a:sym typeface="Times New Roman"/>
            </a:endParaRPr>
          </a:p>
          <a:p>
            <a:pPr indent="0" lvl="0" marL="0" rtl="0" algn="l">
              <a:spcBef>
                <a:spcPts val="560"/>
              </a:spcBef>
              <a:spcAft>
                <a:spcPts val="0"/>
              </a:spcAft>
              <a:buClr>
                <a:schemeClr val="dk1"/>
              </a:buClr>
              <a:buSzPts val="2800"/>
              <a:buFont typeface="Arial"/>
              <a:buNone/>
            </a:pPr>
            <a:r>
              <a:rPr lang="en-US" sz="2300">
                <a:latin typeface="Times New Roman"/>
                <a:ea typeface="Times New Roman"/>
                <a:cs typeface="Times New Roman"/>
                <a:sym typeface="Times New Roman"/>
              </a:rPr>
              <a:t>Team members:</a:t>
            </a:r>
            <a:endParaRPr sz="2300">
              <a:latin typeface="Times New Roman"/>
              <a:ea typeface="Times New Roman"/>
              <a:cs typeface="Times New Roman"/>
              <a:sym typeface="Times New Roman"/>
            </a:endParaRPr>
          </a:p>
          <a:p>
            <a:pPr indent="-374650" lvl="0" marL="457200" rtl="0" algn="l">
              <a:lnSpc>
                <a:spcPct val="115000"/>
              </a:lnSpc>
              <a:spcBef>
                <a:spcPts val="0"/>
              </a:spcBef>
              <a:spcAft>
                <a:spcPts val="0"/>
              </a:spcAft>
              <a:buSzPts val="2300"/>
              <a:buChar char="●"/>
            </a:pPr>
            <a:r>
              <a:rPr lang="en-US" sz="2300">
                <a:latin typeface="Arial"/>
                <a:ea typeface="Arial"/>
                <a:cs typeface="Arial"/>
                <a:sym typeface="Arial"/>
              </a:rPr>
              <a:t>Jorge Tapias Gomez: Product Owner</a:t>
            </a:r>
            <a:endParaRPr sz="2300">
              <a:latin typeface="Arial"/>
              <a:ea typeface="Arial"/>
              <a:cs typeface="Arial"/>
              <a:sym typeface="Arial"/>
            </a:endParaRPr>
          </a:p>
          <a:p>
            <a:pPr indent="-374650" lvl="0" marL="457200" rtl="0" algn="l">
              <a:lnSpc>
                <a:spcPct val="115000"/>
              </a:lnSpc>
              <a:spcBef>
                <a:spcPts val="0"/>
              </a:spcBef>
              <a:spcAft>
                <a:spcPts val="0"/>
              </a:spcAft>
              <a:buSzPts val="2300"/>
              <a:buChar char="●"/>
            </a:pPr>
            <a:r>
              <a:rPr lang="en-US" sz="2300">
                <a:latin typeface="Arial"/>
                <a:ea typeface="Arial"/>
                <a:cs typeface="Arial"/>
                <a:sym typeface="Arial"/>
              </a:rPr>
              <a:t>Sriram Ramesh: Initial Scrum Master</a:t>
            </a:r>
            <a:endParaRPr sz="2300">
              <a:latin typeface="Arial"/>
              <a:ea typeface="Arial"/>
              <a:cs typeface="Arial"/>
              <a:sym typeface="Arial"/>
            </a:endParaRPr>
          </a:p>
          <a:p>
            <a:pPr indent="-374650" lvl="0" marL="457200" rtl="0" algn="l">
              <a:lnSpc>
                <a:spcPct val="115000"/>
              </a:lnSpc>
              <a:spcBef>
                <a:spcPts val="0"/>
              </a:spcBef>
              <a:spcAft>
                <a:spcPts val="0"/>
              </a:spcAft>
              <a:buSzPts val="2300"/>
              <a:buChar char="●"/>
            </a:pPr>
            <a:r>
              <a:rPr lang="en-US" sz="2300">
                <a:latin typeface="Arial"/>
                <a:ea typeface="Arial"/>
                <a:cs typeface="Arial"/>
                <a:sym typeface="Arial"/>
              </a:rPr>
              <a:t>Aaron Swoiskin: Developer</a:t>
            </a:r>
            <a:endParaRPr sz="2300">
              <a:latin typeface="Arial"/>
              <a:ea typeface="Arial"/>
              <a:cs typeface="Arial"/>
              <a:sym typeface="Arial"/>
            </a:endParaRPr>
          </a:p>
          <a:p>
            <a:pPr indent="-374650" lvl="0" marL="457200" rtl="0" algn="l">
              <a:lnSpc>
                <a:spcPct val="115000"/>
              </a:lnSpc>
              <a:spcBef>
                <a:spcPts val="0"/>
              </a:spcBef>
              <a:spcAft>
                <a:spcPts val="0"/>
              </a:spcAft>
              <a:buSzPts val="2300"/>
              <a:buChar char="●"/>
            </a:pPr>
            <a:r>
              <a:rPr lang="en-US" sz="2300">
                <a:latin typeface="Arial"/>
                <a:ea typeface="Arial"/>
                <a:cs typeface="Arial"/>
                <a:sym typeface="Arial"/>
              </a:rPr>
              <a:t>Dhruv Tummala: Developer</a:t>
            </a:r>
            <a:endParaRPr sz="2300">
              <a:latin typeface="Times New Roman"/>
              <a:ea typeface="Times New Roman"/>
              <a:cs typeface="Times New Roman"/>
              <a:sym typeface="Times New Roman"/>
            </a:endParaRPr>
          </a:p>
          <a:p>
            <a:pPr indent="0" lvl="0" marL="0" rtl="0" algn="l">
              <a:spcBef>
                <a:spcPts val="400"/>
              </a:spcBef>
              <a:spcAft>
                <a:spcPts val="0"/>
              </a:spcAft>
              <a:buClr>
                <a:schemeClr val="dk1"/>
              </a:buClr>
              <a:buSzPts val="2000"/>
              <a:buFont typeface="Arial"/>
              <a:buNone/>
            </a:pPr>
            <a:r>
              <a:rPr lang="en-US" sz="1500">
                <a:latin typeface="Times New Roman"/>
                <a:ea typeface="Times New Roman"/>
                <a:cs typeface="Times New Roman"/>
                <a:sym typeface="Times New Roman"/>
              </a:rPr>
              <a:t> </a:t>
            </a:r>
            <a:r>
              <a:rPr lang="en-US" sz="1500">
                <a:latin typeface="Times New Roman"/>
                <a:ea typeface="Times New Roman"/>
                <a:cs typeface="Times New Roman"/>
                <a:sym typeface="Times New Roman"/>
              </a:rPr>
              <a:t> </a:t>
            </a:r>
            <a:endParaRPr sz="2700">
              <a:latin typeface="Times New Roman"/>
              <a:ea typeface="Times New Roman"/>
              <a:cs typeface="Times New Roman"/>
              <a:sym typeface="Times New Roman"/>
            </a:endParaRPr>
          </a:p>
        </p:txBody>
      </p:sp>
      <p:sp>
        <p:nvSpPr>
          <p:cNvPr id="87" name="Google Shape;87;p1"/>
          <p:cNvSpPr txBox="1"/>
          <p:nvPr>
            <p:ph type="title"/>
          </p:nvPr>
        </p:nvSpPr>
        <p:spPr>
          <a:xfrm>
            <a:off x="410525" y="966788"/>
            <a:ext cx="8229600" cy="1323600"/>
          </a:xfrm>
          <a:prstGeom prst="rect">
            <a:avLst/>
          </a:prstGeom>
          <a:noFill/>
          <a:ln>
            <a:noFill/>
          </a:ln>
        </p:spPr>
        <p:txBody>
          <a:bodyPr anchorCtr="0" anchor="ctr" bIns="45675" lIns="91375" spcFirstLastPara="1" rIns="91375" wrap="square" tIns="45675">
            <a:spAutoFit/>
          </a:bodyPr>
          <a:lstStyle/>
          <a:p>
            <a:pPr indent="0" lvl="0" marL="0" rtl="0" algn="ctr">
              <a:spcBef>
                <a:spcPts val="0"/>
              </a:spcBef>
              <a:spcAft>
                <a:spcPts val="0"/>
              </a:spcAft>
              <a:buNone/>
            </a:pPr>
            <a:r>
              <a:rPr lang="en-US" sz="4000">
                <a:latin typeface="Times New Roman"/>
                <a:ea typeface="Times New Roman"/>
                <a:cs typeface="Times New Roman"/>
                <a:sym typeface="Times New Roman"/>
              </a:rPr>
              <a:t>Automatic Cell Counting</a:t>
            </a:r>
            <a:br>
              <a:rPr lang="en-US" sz="4000">
                <a:latin typeface="Times New Roman"/>
                <a:ea typeface="Times New Roman"/>
                <a:cs typeface="Times New Roman"/>
                <a:sym typeface="Times New Roman"/>
              </a:rPr>
            </a:br>
            <a:r>
              <a:rPr lang="en-US" sz="4000">
                <a:latin typeface="Times New Roman"/>
                <a:ea typeface="Times New Roman"/>
                <a:cs typeface="Times New Roman"/>
                <a:sym typeface="Times New Roman"/>
              </a:rPr>
              <a:t>4/11/2021</a:t>
            </a:r>
            <a:endParaRPr/>
          </a:p>
        </p:txBody>
      </p:sp>
      <p:sp>
        <p:nvSpPr>
          <p:cNvPr id="88" name="Google Shape;88;p1"/>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0"/>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77" name="Google Shape;177;p10"/>
          <p:cNvSpPr txBox="1"/>
          <p:nvPr>
            <p:ph type="title"/>
          </p:nvPr>
        </p:nvSpPr>
        <p:spPr>
          <a:xfrm>
            <a:off x="609600" y="103833"/>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solidFill>
                  <a:srgbClr val="17365D"/>
                </a:solidFill>
                <a:latin typeface="Times New Roman"/>
                <a:ea typeface="Times New Roman"/>
                <a:cs typeface="Times New Roman"/>
                <a:sym typeface="Times New Roman"/>
              </a:rPr>
              <a:t>Challenges/Risks</a:t>
            </a:r>
            <a:endParaRPr/>
          </a:p>
        </p:txBody>
      </p:sp>
      <p:sp>
        <p:nvSpPr>
          <p:cNvPr id="178" name="Google Shape;178;p10"/>
          <p:cNvSpPr txBox="1"/>
          <p:nvPr>
            <p:ph idx="1" type="body"/>
          </p:nvPr>
        </p:nvSpPr>
        <p:spPr>
          <a:xfrm>
            <a:off x="457200" y="1371600"/>
            <a:ext cx="8229600" cy="4754563"/>
          </a:xfrm>
          <a:prstGeom prst="rect">
            <a:avLst/>
          </a:prstGeom>
          <a:noFill/>
          <a:ln>
            <a:noFill/>
          </a:ln>
        </p:spPr>
        <p:txBody>
          <a:bodyPr anchorCtr="0" anchor="t" bIns="45675" lIns="91375" spcFirstLastPara="1" rIns="91375" wrap="square" tIns="45675">
            <a:noAutofit/>
          </a:bodyPr>
          <a:lstStyle/>
          <a:p>
            <a:pPr indent="0" lvl="0" marL="0" rtl="0" algn="l">
              <a:spcBef>
                <a:spcPts val="640"/>
              </a:spcBef>
              <a:spcAft>
                <a:spcPts val="0"/>
              </a:spcAft>
              <a:buClr>
                <a:schemeClr val="dk1"/>
              </a:buClr>
              <a:buSzPts val="3200"/>
              <a:buFont typeface="Arial"/>
              <a:buNone/>
            </a:pPr>
            <a:r>
              <a:t/>
            </a:r>
            <a:endParaRPr sz="2000">
              <a:latin typeface="Times New Roman"/>
              <a:ea typeface="Times New Roman"/>
              <a:cs typeface="Times New Roman"/>
              <a:sym typeface="Times New Roman"/>
            </a:endParaRPr>
          </a:p>
          <a:p>
            <a:pPr indent="-355600" lvl="0" marL="457200" rtl="0" algn="l">
              <a:lnSpc>
                <a:spcPct val="200000"/>
              </a:lnSpc>
              <a:spcBef>
                <a:spcPts val="640"/>
              </a:spcBef>
              <a:spcAft>
                <a:spcPts val="0"/>
              </a:spcAft>
              <a:buSzPts val="2000"/>
              <a:buFont typeface="Times New Roman"/>
              <a:buChar char="•"/>
            </a:pPr>
            <a:r>
              <a:rPr lang="en-US" sz="2000">
                <a:latin typeface="Times New Roman"/>
                <a:ea typeface="Times New Roman"/>
                <a:cs typeface="Times New Roman"/>
                <a:sym typeface="Times New Roman"/>
              </a:rPr>
              <a:t>Learning ML to solve this problem since we do not have experience</a:t>
            </a:r>
            <a:endParaRPr sz="2000">
              <a:latin typeface="Times New Roman"/>
              <a:ea typeface="Times New Roman"/>
              <a:cs typeface="Times New Roman"/>
              <a:sym typeface="Times New Roman"/>
            </a:endParaRPr>
          </a:p>
          <a:p>
            <a:pPr indent="-355600" lvl="0" marL="457200" rtl="0" algn="l">
              <a:lnSpc>
                <a:spcPct val="2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Learning what the Lab Researchers require from us</a:t>
            </a:r>
            <a:endParaRPr sz="2000">
              <a:latin typeface="Times New Roman"/>
              <a:ea typeface="Times New Roman"/>
              <a:cs typeface="Times New Roman"/>
              <a:sym typeface="Times New Roman"/>
            </a:endParaRPr>
          </a:p>
          <a:p>
            <a:pPr indent="-355600" lvl="0" marL="457200" rtl="0" algn="l">
              <a:lnSpc>
                <a:spcPct val="2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Collecting, Annotating, Manipulating, Augmenting data</a:t>
            </a:r>
            <a:endParaRPr/>
          </a:p>
        </p:txBody>
      </p:sp>
      <p:sp>
        <p:nvSpPr>
          <p:cNvPr id="179" name="Google Shape;179;p10"/>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1"/>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85" name="Google Shape;185;p11"/>
          <p:cNvSpPr txBox="1"/>
          <p:nvPr>
            <p:ph type="title"/>
          </p:nvPr>
        </p:nvSpPr>
        <p:spPr>
          <a:xfrm>
            <a:off x="457200" y="76200"/>
            <a:ext cx="8229600" cy="1143000"/>
          </a:xfrm>
          <a:prstGeom prst="rect">
            <a:avLst/>
          </a:prstGeom>
          <a:noFill/>
          <a:ln>
            <a:noFill/>
          </a:ln>
        </p:spPr>
        <p:txBody>
          <a:bodyPr anchorCtr="0" anchor="ctr" bIns="45675" lIns="91375" spcFirstLastPara="1" rIns="91375" wrap="square" tIns="45675">
            <a:noAutofit/>
          </a:bodyPr>
          <a:lstStyle/>
          <a:p>
            <a:pPr indent="0" lvl="0" marL="0" rtl="0" algn="l">
              <a:spcBef>
                <a:spcPts val="0"/>
              </a:spcBef>
              <a:spcAft>
                <a:spcPts val="0"/>
              </a:spcAft>
              <a:buNone/>
            </a:pPr>
            <a:r>
              <a:rPr lang="en-US">
                <a:latin typeface="Times New Roman"/>
                <a:ea typeface="Times New Roman"/>
                <a:cs typeface="Times New Roman"/>
                <a:sym typeface="Times New Roman"/>
              </a:rPr>
              <a:t>Minimum Viable Product</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(MVP)</a:t>
            </a:r>
            <a:endParaRPr/>
          </a:p>
        </p:txBody>
      </p:sp>
      <p:sp>
        <p:nvSpPr>
          <p:cNvPr id="186" name="Google Shape;186;p11"/>
          <p:cNvSpPr txBox="1"/>
          <p:nvPr>
            <p:ph idx="1" type="body"/>
          </p:nvPr>
        </p:nvSpPr>
        <p:spPr>
          <a:xfrm>
            <a:off x="457200" y="1219200"/>
            <a:ext cx="8229600" cy="4907100"/>
          </a:xfrm>
          <a:prstGeom prst="rect">
            <a:avLst/>
          </a:prstGeom>
          <a:noFill/>
          <a:ln>
            <a:noFill/>
          </a:ln>
        </p:spPr>
        <p:txBody>
          <a:bodyPr anchorCtr="0" anchor="t" bIns="45675" lIns="91375" spcFirstLastPara="1" rIns="91375" wrap="square" tIns="45675">
            <a:noAutofit/>
          </a:bodyPr>
          <a:lstStyle/>
          <a:p>
            <a:pPr indent="0" lvl="0" marL="0" rtl="0" algn="l">
              <a:spcBef>
                <a:spcPts val="0"/>
              </a:spcBef>
              <a:spcAft>
                <a:spcPts val="0"/>
              </a:spcAft>
              <a:buClr>
                <a:schemeClr val="dk1"/>
              </a:buClr>
              <a:buSzPts val="3200"/>
              <a:buFont typeface="Arial"/>
              <a:buNone/>
            </a:pPr>
            <a:r>
              <a:t/>
            </a:r>
            <a:endParaRPr>
              <a:latin typeface="Times New Roman"/>
              <a:ea typeface="Times New Roman"/>
              <a:cs typeface="Times New Roman"/>
              <a:sym typeface="Times New Roman"/>
            </a:endParaRPr>
          </a:p>
          <a:p>
            <a:pPr indent="0" lvl="0" marL="0" rtl="0" algn="l">
              <a:spcBef>
                <a:spcPts val="640"/>
              </a:spcBef>
              <a:spcAft>
                <a:spcPts val="0"/>
              </a:spcAft>
              <a:buClr>
                <a:schemeClr val="dk1"/>
              </a:buClr>
              <a:buSzPts val="3200"/>
              <a:buFont typeface="Arial"/>
              <a:buNone/>
            </a:pPr>
            <a:r>
              <a:t/>
            </a:r>
            <a:endParaRPr>
              <a:latin typeface="Times New Roman"/>
              <a:ea typeface="Times New Roman"/>
              <a:cs typeface="Times New Roman"/>
              <a:sym typeface="Times New Roman"/>
            </a:endParaRPr>
          </a:p>
          <a:p>
            <a:pPr indent="0" lvl="0" marL="0" rtl="0" algn="l">
              <a:lnSpc>
                <a:spcPct val="150000"/>
              </a:lnSpc>
              <a:spcBef>
                <a:spcPts val="640"/>
              </a:spcBef>
              <a:spcAft>
                <a:spcPts val="0"/>
              </a:spcAft>
              <a:buClr>
                <a:schemeClr val="dk1"/>
              </a:buClr>
              <a:buSzPts val="3200"/>
              <a:buFont typeface="Arial"/>
              <a:buNone/>
            </a:pPr>
            <a:r>
              <a:rPr lang="en-US">
                <a:latin typeface="Times New Roman"/>
                <a:ea typeface="Times New Roman"/>
                <a:cs typeface="Times New Roman"/>
                <a:sym typeface="Times New Roman"/>
              </a:rPr>
              <a:t>A tool that can accurately count the number of cells in an image that the tool has never encountered before.</a:t>
            </a:r>
            <a:endParaRPr/>
          </a:p>
        </p:txBody>
      </p:sp>
      <p:sp>
        <p:nvSpPr>
          <p:cNvPr id="187" name="Google Shape;187;p11"/>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d2e2adacde_1_0"/>
          <p:cNvSpPr txBox="1"/>
          <p:nvPr>
            <p:ph type="title"/>
          </p:nvPr>
        </p:nvSpPr>
        <p:spPr>
          <a:xfrm>
            <a:off x="457200" y="274638"/>
            <a:ext cx="8229600" cy="1143000"/>
          </a:xfrm>
          <a:prstGeom prst="rect">
            <a:avLst/>
          </a:prstGeom>
        </p:spPr>
        <p:txBody>
          <a:bodyPr anchorCtr="0" anchor="ctr" bIns="45675" lIns="91375" spcFirstLastPara="1" rIns="91375" wrap="square" tIns="45675">
            <a:noAutofit/>
          </a:bodyPr>
          <a:lstStyle/>
          <a:p>
            <a:pPr indent="0" lvl="0" marL="0" rtl="0" algn="ctr">
              <a:spcBef>
                <a:spcPts val="0"/>
              </a:spcBef>
              <a:spcAft>
                <a:spcPts val="0"/>
              </a:spcAft>
              <a:buNone/>
            </a:pPr>
            <a:r>
              <a:rPr lang="en-US"/>
              <a:t>Thank You</a:t>
            </a:r>
            <a:endParaRPr/>
          </a:p>
        </p:txBody>
      </p:sp>
      <p:sp>
        <p:nvSpPr>
          <p:cNvPr id="193" name="Google Shape;193;gd2e2adacde_1_0"/>
          <p:cNvSpPr txBox="1"/>
          <p:nvPr>
            <p:ph idx="1" type="body"/>
          </p:nvPr>
        </p:nvSpPr>
        <p:spPr>
          <a:xfrm>
            <a:off x="457200" y="3093100"/>
            <a:ext cx="8229600" cy="1245600"/>
          </a:xfrm>
          <a:prstGeom prst="rect">
            <a:avLst/>
          </a:prstGeom>
        </p:spPr>
        <p:txBody>
          <a:bodyPr anchorCtr="0" anchor="t" bIns="45675" lIns="91375" spcFirstLastPara="1" rIns="91375" wrap="square" tIns="45675">
            <a:noAutofit/>
          </a:bodyPr>
          <a:lstStyle/>
          <a:p>
            <a:pPr indent="0" lvl="0" marL="0" rtl="0" algn="ctr">
              <a:spcBef>
                <a:spcPts val="360"/>
              </a:spcBef>
              <a:spcAft>
                <a:spcPts val="0"/>
              </a:spcAft>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94" name="Google Shape;94;p2"/>
          <p:cNvPicPr preferRelativeResize="0"/>
          <p:nvPr/>
        </p:nvPicPr>
        <p:blipFill rotWithShape="1">
          <a:blip r:embed="rId3">
            <a:alphaModFix/>
          </a:blip>
          <a:srcRect b="0" l="0" r="0" t="0"/>
          <a:stretch/>
        </p:blipFill>
        <p:spPr>
          <a:xfrm>
            <a:off x="6934200" y="0"/>
            <a:ext cx="2209800" cy="895350"/>
          </a:xfrm>
          <a:prstGeom prst="rect">
            <a:avLst/>
          </a:prstGeom>
          <a:noFill/>
          <a:ln>
            <a:noFill/>
          </a:ln>
        </p:spPr>
      </p:pic>
      <p:sp>
        <p:nvSpPr>
          <p:cNvPr id="95" name="Google Shape;95;p2"/>
          <p:cNvSpPr txBox="1"/>
          <p:nvPr>
            <p:ph type="title"/>
          </p:nvPr>
        </p:nvSpPr>
        <p:spPr>
          <a:xfrm>
            <a:off x="0" y="0"/>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Clr>
                <a:schemeClr val="dk1"/>
              </a:buClr>
              <a:buFont typeface="Arial"/>
              <a:buNone/>
            </a:pPr>
            <a:r>
              <a:rPr lang="en-US" sz="4000">
                <a:latin typeface="Times New Roman"/>
                <a:ea typeface="Times New Roman"/>
                <a:cs typeface="Times New Roman"/>
                <a:sym typeface="Times New Roman"/>
              </a:rPr>
              <a:t>Automatic Cell Counting</a:t>
            </a:r>
            <a:endParaRPr/>
          </a:p>
        </p:txBody>
      </p:sp>
      <p:sp>
        <p:nvSpPr>
          <p:cNvPr id="96" name="Google Shape;96;p2"/>
          <p:cNvSpPr txBox="1"/>
          <p:nvPr>
            <p:ph idx="1" type="body"/>
          </p:nvPr>
        </p:nvSpPr>
        <p:spPr>
          <a:xfrm>
            <a:off x="457200" y="1244350"/>
            <a:ext cx="8229600" cy="5123400"/>
          </a:xfrm>
          <a:prstGeom prst="rect">
            <a:avLst/>
          </a:prstGeom>
          <a:noFill/>
          <a:ln>
            <a:noFill/>
          </a:ln>
        </p:spPr>
        <p:txBody>
          <a:bodyPr anchorCtr="0" anchor="t" bIns="45675" lIns="91375" spcFirstLastPara="1" rIns="91375" wrap="square" tIns="45675">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 problem:</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560"/>
              </a:spcBef>
              <a:spcAft>
                <a:spcPts val="0"/>
              </a:spcAft>
              <a:buNone/>
            </a:pPr>
            <a:r>
              <a:rPr lang="en-US">
                <a:latin typeface="Times New Roman"/>
                <a:ea typeface="Times New Roman"/>
                <a:cs typeface="Times New Roman"/>
                <a:sym typeface="Times New Roman"/>
              </a:rPr>
              <a:t>Lab researchers have to spend many hours of their time manually counting cells in samples that they obtain. This takes away time from their more important research and employers must pay for the time that they spend counting. This task is also heavily error-prone.</a:t>
            </a:r>
            <a:endParaRPr>
              <a:latin typeface="Times New Roman"/>
              <a:ea typeface="Times New Roman"/>
              <a:cs typeface="Times New Roman"/>
              <a:sym typeface="Times New Roman"/>
            </a:endParaRPr>
          </a:p>
          <a:p>
            <a:pPr indent="0" lvl="0" marL="0" rtl="0" algn="l">
              <a:spcBef>
                <a:spcPts val="560"/>
              </a:spcBef>
              <a:spcAft>
                <a:spcPts val="0"/>
              </a:spcAft>
              <a:buNone/>
            </a:pPr>
            <a:r>
              <a:t/>
            </a:r>
            <a:endParaRPr>
              <a:latin typeface="Times New Roman"/>
              <a:ea typeface="Times New Roman"/>
              <a:cs typeface="Times New Roman"/>
              <a:sym typeface="Times New Roman"/>
            </a:endParaRPr>
          </a:p>
          <a:p>
            <a:pPr indent="0" lvl="0" marL="0" rtl="0" algn="l">
              <a:spcBef>
                <a:spcPts val="56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02" name="Google Shape;102;p3"/>
          <p:cNvPicPr preferRelativeResize="0"/>
          <p:nvPr/>
        </p:nvPicPr>
        <p:blipFill rotWithShape="1">
          <a:blip r:embed="rId3">
            <a:alphaModFix/>
          </a:blip>
          <a:srcRect b="0" l="0" r="0" t="0"/>
          <a:stretch/>
        </p:blipFill>
        <p:spPr>
          <a:xfrm>
            <a:off x="6934200" y="0"/>
            <a:ext cx="2209800" cy="895350"/>
          </a:xfrm>
          <a:prstGeom prst="rect">
            <a:avLst/>
          </a:prstGeom>
          <a:noFill/>
          <a:ln>
            <a:noFill/>
          </a:ln>
        </p:spPr>
      </p:pic>
      <p:sp>
        <p:nvSpPr>
          <p:cNvPr id="103" name="Google Shape;103;p3"/>
          <p:cNvSpPr txBox="1"/>
          <p:nvPr>
            <p:ph type="title"/>
          </p:nvPr>
        </p:nvSpPr>
        <p:spPr>
          <a:xfrm>
            <a:off x="0" y="-247650"/>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Project Scope</a:t>
            </a:r>
            <a:endParaRPr/>
          </a:p>
        </p:txBody>
      </p:sp>
      <p:sp>
        <p:nvSpPr>
          <p:cNvPr id="104" name="Google Shape;104;p3"/>
          <p:cNvSpPr txBox="1"/>
          <p:nvPr>
            <p:ph idx="1" type="body"/>
          </p:nvPr>
        </p:nvSpPr>
        <p:spPr>
          <a:xfrm>
            <a:off x="0" y="430101"/>
            <a:ext cx="7498800" cy="3961200"/>
          </a:xfrm>
          <a:prstGeom prst="rect">
            <a:avLst/>
          </a:prstGeom>
          <a:noFill/>
          <a:ln>
            <a:noFill/>
          </a:ln>
        </p:spPr>
        <p:txBody>
          <a:bodyPr anchorCtr="0" anchor="t" bIns="45675" lIns="91375" spcFirstLastPara="1" rIns="91375" wrap="square" tIns="45675">
            <a:noAutofit/>
          </a:bodyPr>
          <a:lstStyle/>
          <a:p>
            <a:pPr indent="0" lvl="0" marL="0" rtl="0" algn="l">
              <a:spcBef>
                <a:spcPts val="0"/>
              </a:spcBef>
              <a:spcAft>
                <a:spcPts val="0"/>
              </a:spcAft>
              <a:buNone/>
            </a:pPr>
            <a:r>
              <a:rPr lang="en-US">
                <a:latin typeface="Times New Roman"/>
                <a:ea typeface="Times New Roman"/>
                <a:cs typeface="Times New Roman"/>
                <a:sym typeface="Times New Roman"/>
              </a:rPr>
              <a:t>High level goals: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387350" lvl="0" marL="4572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Be able to count cells correctly (ignore dirt specks)</a:t>
            </a:r>
            <a:endParaRPr sz="2500">
              <a:latin typeface="Times New Roman"/>
              <a:ea typeface="Times New Roman"/>
              <a:cs typeface="Times New Roman"/>
              <a:sym typeface="Times New Roman"/>
            </a:endParaRPr>
          </a:p>
          <a:p>
            <a:pPr indent="-387350" lvl="0" marL="4572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Be able to identify dead cells</a:t>
            </a:r>
            <a:endParaRPr sz="2500">
              <a:latin typeface="Times New Roman"/>
              <a:ea typeface="Times New Roman"/>
              <a:cs typeface="Times New Roman"/>
              <a:sym typeface="Times New Roman"/>
            </a:endParaRPr>
          </a:p>
          <a:p>
            <a:pPr indent="-387350" lvl="0" marL="4572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Be able to only count cells in a certain area</a:t>
            </a:r>
            <a:endParaRPr sz="2500">
              <a:latin typeface="Times New Roman"/>
              <a:ea typeface="Times New Roman"/>
              <a:cs typeface="Times New Roman"/>
              <a:sym typeface="Times New Roman"/>
            </a:endParaRPr>
          </a:p>
          <a:p>
            <a:pPr indent="-387350" lvl="0" marL="457200" rtl="0" algn="l">
              <a:lnSpc>
                <a:spcPct val="115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Have a simple interface that the user can interact with</a:t>
            </a:r>
            <a:endParaRPr sz="4600">
              <a:latin typeface="Times New Roman"/>
              <a:ea typeface="Times New Roman"/>
              <a:cs typeface="Times New Roman"/>
              <a:sym typeface="Times New Roman"/>
            </a:endParaRPr>
          </a:p>
        </p:txBody>
      </p:sp>
      <p:pic>
        <p:nvPicPr>
          <p:cNvPr id="105" name="Google Shape;105;p3"/>
          <p:cNvPicPr preferRelativeResize="0"/>
          <p:nvPr/>
        </p:nvPicPr>
        <p:blipFill>
          <a:blip r:embed="rId4">
            <a:alphaModFix/>
          </a:blip>
          <a:stretch>
            <a:fillRect/>
          </a:stretch>
        </p:blipFill>
        <p:spPr>
          <a:xfrm>
            <a:off x="3783075" y="2837300"/>
            <a:ext cx="5360924" cy="4020701"/>
          </a:xfrm>
          <a:prstGeom prst="rect">
            <a:avLst/>
          </a:prstGeom>
          <a:noFill/>
          <a:ln>
            <a:noFill/>
          </a:ln>
        </p:spPr>
      </p:pic>
      <p:pic>
        <p:nvPicPr>
          <p:cNvPr id="106" name="Google Shape;106;p3"/>
          <p:cNvPicPr preferRelativeResize="0"/>
          <p:nvPr/>
        </p:nvPicPr>
        <p:blipFill>
          <a:blip r:embed="rId5">
            <a:alphaModFix/>
          </a:blip>
          <a:stretch>
            <a:fillRect/>
          </a:stretch>
        </p:blipFill>
        <p:spPr>
          <a:xfrm>
            <a:off x="0" y="4017125"/>
            <a:ext cx="3787825" cy="2840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gcd274bcc58_1_31"/>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12" name="Google Shape;112;gcd274bcc58_1_31"/>
          <p:cNvSpPr txBox="1"/>
          <p:nvPr>
            <p:ph type="title"/>
          </p:nvPr>
        </p:nvSpPr>
        <p:spPr>
          <a:xfrm>
            <a:off x="533400" y="20100"/>
            <a:ext cx="8229600" cy="4932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Sprint 1</a:t>
            </a:r>
            <a:endParaRPr/>
          </a:p>
        </p:txBody>
      </p:sp>
      <p:sp>
        <p:nvSpPr>
          <p:cNvPr id="113" name="Google Shape;113;gcd274bcc58_1_31"/>
          <p:cNvSpPr txBox="1"/>
          <p:nvPr>
            <p:ph idx="1" type="body"/>
          </p:nvPr>
        </p:nvSpPr>
        <p:spPr>
          <a:xfrm>
            <a:off x="457175" y="874850"/>
            <a:ext cx="8229600" cy="1530300"/>
          </a:xfrm>
          <a:prstGeom prst="rect">
            <a:avLst/>
          </a:prstGeom>
          <a:noFill/>
          <a:ln>
            <a:noFill/>
          </a:ln>
        </p:spPr>
        <p:txBody>
          <a:bodyPr anchorCtr="0" anchor="t" bIns="45675" lIns="91375" spcFirstLastPara="1" rIns="91375" wrap="square" tIns="45675">
            <a:noAutofit/>
          </a:bodyPr>
          <a:lstStyle/>
          <a:p>
            <a:pPr indent="0" lvl="0" marL="0" rtl="0" algn="l">
              <a:lnSpc>
                <a:spcPct val="100000"/>
              </a:lnSpc>
              <a:spcBef>
                <a:spcPts val="560"/>
              </a:spcBef>
              <a:spcAft>
                <a:spcPts val="0"/>
              </a:spcAft>
              <a:buNone/>
            </a:pPr>
            <a:r>
              <a:rPr lang="en-US" sz="2400">
                <a:latin typeface="Times New Roman"/>
                <a:ea typeface="Times New Roman"/>
                <a:cs typeface="Times New Roman"/>
                <a:sym typeface="Times New Roman"/>
              </a:rPr>
              <a:t>User stories</a:t>
            </a:r>
            <a:endParaRPr sz="1400">
              <a:latin typeface="Times New Roman"/>
              <a:ea typeface="Times New Roman"/>
              <a:cs typeface="Times New Roman"/>
              <a:sym typeface="Times New Roman"/>
            </a:endParaRPr>
          </a:p>
          <a:p>
            <a:pPr indent="-317500" lvl="0" marL="457200" rtl="0" algn="l">
              <a:lnSpc>
                <a:spcPct val="100000"/>
              </a:lnSpc>
              <a:spcBef>
                <a:spcPts val="560"/>
              </a:spcBef>
              <a:spcAft>
                <a:spcPts val="0"/>
              </a:spcAft>
              <a:buSzPts val="1400"/>
              <a:buFont typeface="Times New Roman"/>
              <a:buChar char="●"/>
            </a:pPr>
            <a:r>
              <a:rPr lang="en-US" sz="1400">
                <a:latin typeface="Times New Roman"/>
                <a:ea typeface="Times New Roman"/>
                <a:cs typeface="Times New Roman"/>
                <a:sym typeface="Times New Roman"/>
              </a:rPr>
              <a:t>(21) As a lab researcher, I want to be able to not have to manually count the cells so that I can use my time for something else.</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(8) As a lab researcher, I want to have a nice easy to use UI so that I don't get lost and can learn it easily.</a:t>
            </a:r>
            <a:endParaRPr sz="1400">
              <a:latin typeface="Times New Roman"/>
              <a:ea typeface="Times New Roman"/>
              <a:cs typeface="Times New Roman"/>
              <a:sym typeface="Times New Roman"/>
            </a:endParaRPr>
          </a:p>
        </p:txBody>
      </p:sp>
      <p:sp>
        <p:nvSpPr>
          <p:cNvPr id="114" name="Google Shape;114;gcd274bcc58_1_31"/>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aphicFrame>
        <p:nvGraphicFramePr>
          <p:cNvPr id="115" name="Google Shape;115;gcd274bcc58_1_31"/>
          <p:cNvGraphicFramePr/>
          <p:nvPr/>
        </p:nvGraphicFramePr>
        <p:xfrm>
          <a:off x="201938" y="2405265"/>
          <a:ext cx="3000000" cy="3000000"/>
        </p:xfrm>
        <a:graphic>
          <a:graphicData uri="http://schemas.openxmlformats.org/drawingml/2006/table">
            <a:tbl>
              <a:tblPr>
                <a:noFill/>
                <a:tableStyleId>{13D94740-880B-4A50-A639-161811DF3AA2}</a:tableStyleId>
              </a:tblPr>
              <a:tblGrid>
                <a:gridCol w="2913375"/>
                <a:gridCol w="2913375"/>
                <a:gridCol w="2913375"/>
              </a:tblGrid>
              <a:tr h="387750">
                <a:tc gridSpan="2">
                  <a:txBody>
                    <a:bodyPr/>
                    <a:lstStyle/>
                    <a:p>
                      <a:pPr indent="0" lvl="0" marL="0" rtl="0" algn="ctr">
                        <a:spcBef>
                          <a:spcPts val="0"/>
                        </a:spcBef>
                        <a:spcAft>
                          <a:spcPts val="0"/>
                        </a:spcAft>
                        <a:buNone/>
                      </a:pPr>
                      <a:r>
                        <a:rPr lang="en-US"/>
                        <a:t>Spikes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rPr lang="en-US"/>
                        <a:t>Infrastructure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805325">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Research and take notes on U-Net and R-CNNs following the template</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Speak with lab researchers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Set up Github, Google team drive, Discord server</a:t>
                      </a:r>
                      <a:endParaRPr>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96550">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Learn proper data augmentation practices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Lookup online datasets of cell images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Set up Google Collab</a:t>
                      </a:r>
                      <a:endParaRPr>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96550">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Learn proper model training practices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Learn how to use our APIs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Set up trello and other scrum tools</a:t>
                      </a:r>
                      <a:endParaRPr>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83725">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Annotate our data</a:t>
                      </a:r>
                      <a:endParaRPr>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Research and determine an appropriate database</a:t>
                      </a:r>
                      <a:endParaRPr>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317500" lvl="0" marL="457200" rtl="0" algn="l">
                        <a:spcBef>
                          <a:spcPts val="56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Store our training dataset in some database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Augment, store, and categorize our data instances</a:t>
                      </a:r>
                      <a:endParaRPr>
                        <a:solidFill>
                          <a:schemeClr val="dk1"/>
                        </a:solidFill>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21" name="Google Shape;121;p5"/>
          <p:cNvSpPr txBox="1"/>
          <p:nvPr>
            <p:ph type="title"/>
          </p:nvPr>
        </p:nvSpPr>
        <p:spPr>
          <a:xfrm>
            <a:off x="457200" y="76200"/>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Sprint 2</a:t>
            </a:r>
            <a:endParaRPr/>
          </a:p>
        </p:txBody>
      </p:sp>
      <p:sp>
        <p:nvSpPr>
          <p:cNvPr id="122" name="Google Shape;122;p5"/>
          <p:cNvSpPr txBox="1"/>
          <p:nvPr>
            <p:ph idx="1" type="body"/>
          </p:nvPr>
        </p:nvSpPr>
        <p:spPr>
          <a:xfrm>
            <a:off x="457200" y="1194588"/>
            <a:ext cx="8229600" cy="4830900"/>
          </a:xfrm>
          <a:prstGeom prst="rect">
            <a:avLst/>
          </a:prstGeom>
          <a:noFill/>
          <a:ln>
            <a:noFill/>
          </a:ln>
        </p:spPr>
        <p:txBody>
          <a:bodyPr anchorCtr="0" anchor="t" bIns="45675" lIns="91375" spcFirstLastPara="1" rIns="91375" wrap="square" tIns="45675">
            <a:noAutofit/>
          </a:bodyPr>
          <a:lstStyle/>
          <a:p>
            <a:pPr indent="0" lvl="0" marL="0" rtl="0" algn="l">
              <a:lnSpc>
                <a:spcPct val="100000"/>
              </a:lnSpc>
              <a:spcBef>
                <a:spcPts val="560"/>
              </a:spcBef>
              <a:spcAft>
                <a:spcPts val="0"/>
              </a:spcAft>
              <a:buNone/>
            </a:pPr>
            <a:r>
              <a:rPr lang="en-US" sz="3100">
                <a:latin typeface="Times New Roman"/>
                <a:ea typeface="Times New Roman"/>
                <a:cs typeface="Times New Roman"/>
                <a:sym typeface="Times New Roman"/>
              </a:rPr>
              <a:t>User stories</a:t>
            </a:r>
            <a:endParaRPr sz="3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(5) As a lab researcher, I don’t want to count specks of dirt or other visual clutter.</a:t>
            </a:r>
            <a:endParaRPr sz="2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(3) As a lab researcher, I want to be able to save previous images and the data I got from them so that I can look at them later and not have to spend the time to redo past results.</a:t>
            </a:r>
            <a:endParaRPr sz="2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(21) As a tester (or maybe even a lab researcher) I want to know what instances the tool is identifying as a cell so that I can verify that it is functioning properly. (Might get bumped down into sprint 3 if not implemented in sprint 2)</a:t>
            </a:r>
            <a:endParaRPr sz="21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rPr lang="en-US" sz="3100">
                <a:latin typeface="Times New Roman"/>
                <a:ea typeface="Times New Roman"/>
                <a:cs typeface="Times New Roman"/>
                <a:sym typeface="Times New Roman"/>
              </a:rPr>
              <a:t>Spikes </a:t>
            </a:r>
            <a:endParaRPr sz="3100">
              <a:latin typeface="Times New Roman"/>
              <a:ea typeface="Times New Roman"/>
              <a:cs typeface="Times New Roman"/>
              <a:sym typeface="Times New Roman"/>
            </a:endParaRPr>
          </a:p>
          <a:p>
            <a:pPr indent="-361950" lvl="0" marL="457200" rtl="0" algn="l">
              <a:lnSpc>
                <a:spcPct val="100000"/>
              </a:lnSpc>
              <a:spcBef>
                <a:spcPts val="560"/>
              </a:spcBef>
              <a:spcAft>
                <a:spcPts val="0"/>
              </a:spcAft>
              <a:buSzPts val="2100"/>
              <a:buFont typeface="Times New Roman"/>
              <a:buChar char="●"/>
            </a:pPr>
            <a:r>
              <a:rPr lang="en-US" sz="2100">
                <a:latin typeface="Times New Roman"/>
                <a:ea typeface="Times New Roman"/>
                <a:cs typeface="Times New Roman"/>
                <a:sym typeface="Times New Roman"/>
              </a:rPr>
              <a:t>Differentiation of living/dead cells, debris, etc.</a:t>
            </a:r>
            <a:endParaRPr sz="3900"/>
          </a:p>
        </p:txBody>
      </p:sp>
      <p:sp>
        <p:nvSpPr>
          <p:cNvPr id="123" name="Google Shape;123;p5"/>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29" name="Google Shape;129;p6"/>
          <p:cNvSpPr txBox="1"/>
          <p:nvPr>
            <p:ph type="title"/>
          </p:nvPr>
        </p:nvSpPr>
        <p:spPr>
          <a:xfrm>
            <a:off x="489857" y="60290"/>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Sprint 3</a:t>
            </a:r>
            <a:endParaRPr/>
          </a:p>
        </p:txBody>
      </p:sp>
      <p:sp>
        <p:nvSpPr>
          <p:cNvPr id="130" name="Google Shape;130;p6"/>
          <p:cNvSpPr txBox="1"/>
          <p:nvPr>
            <p:ph idx="1" type="body"/>
          </p:nvPr>
        </p:nvSpPr>
        <p:spPr>
          <a:xfrm>
            <a:off x="457200" y="1219200"/>
            <a:ext cx="8229600" cy="4906963"/>
          </a:xfrm>
          <a:prstGeom prst="rect">
            <a:avLst/>
          </a:prstGeom>
          <a:noFill/>
          <a:ln>
            <a:noFill/>
          </a:ln>
        </p:spPr>
        <p:txBody>
          <a:bodyPr anchorCtr="0" anchor="t" bIns="45675" lIns="91375" spcFirstLastPara="1" rIns="91375" wrap="square" tIns="45675">
            <a:noAutofit/>
          </a:bodyPr>
          <a:lstStyle/>
          <a:p>
            <a:pPr indent="0" lvl="0" marL="0" rtl="0" algn="l">
              <a:lnSpc>
                <a:spcPct val="100000"/>
              </a:lnSpc>
              <a:spcBef>
                <a:spcPts val="560"/>
              </a:spcBef>
              <a:spcAft>
                <a:spcPts val="0"/>
              </a:spcAft>
              <a:buNone/>
            </a:pPr>
            <a:r>
              <a:rPr lang="en-US" sz="3000">
                <a:latin typeface="Times New Roman"/>
                <a:ea typeface="Times New Roman"/>
                <a:cs typeface="Times New Roman"/>
                <a:sym typeface="Times New Roman"/>
              </a:rPr>
              <a:t>User stories</a:t>
            </a:r>
            <a:endParaRPr sz="3000">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(5) As a lab researcher, I want to not have to manually identify dead cells so that I can use my time for something else.</a:t>
            </a:r>
            <a:endParaRPr sz="2000">
              <a:latin typeface="Times New Roman"/>
              <a:ea typeface="Times New Roman"/>
              <a:cs typeface="Times New Roman"/>
              <a:sym typeface="Times New Roman"/>
            </a:endParaRPr>
          </a:p>
          <a:p>
            <a:pPr indent="-355600" lvl="1" marL="914400" rtl="0" algn="l">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(2) As a lab researcher I might want to know what percent of the dish are dead versus alive or cells vs non cells so that I can gain more information about the images I took.</a:t>
            </a:r>
            <a:endParaRPr sz="2000">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(21) As a lab researcher, I want the tool to only count certain areas of the petri dish so that I can calculate whatever it is I need.</a:t>
            </a:r>
            <a:endParaRPr sz="2000">
              <a:latin typeface="Times New Roman"/>
              <a:ea typeface="Times New Roman"/>
              <a:cs typeface="Times New Roman"/>
              <a:sym typeface="Times New Roman"/>
            </a:endParaRPr>
          </a:p>
          <a:p>
            <a:pPr indent="0" lvl="0" marL="0" rtl="0" algn="l">
              <a:lnSpc>
                <a:spcPct val="100000"/>
              </a:lnSpc>
              <a:spcBef>
                <a:spcPts val="560"/>
              </a:spcBef>
              <a:spcAft>
                <a:spcPts val="0"/>
              </a:spcAft>
              <a:buNone/>
            </a:pPr>
            <a:r>
              <a:rPr lang="en-US" sz="3000">
                <a:latin typeface="Times New Roman"/>
                <a:ea typeface="Times New Roman"/>
                <a:cs typeface="Times New Roman"/>
                <a:sym typeface="Times New Roman"/>
              </a:rPr>
              <a:t>Spikes</a:t>
            </a:r>
            <a:endParaRPr sz="3000">
              <a:latin typeface="Times New Roman"/>
              <a:ea typeface="Times New Roman"/>
              <a:cs typeface="Times New Roman"/>
              <a:sym typeface="Times New Roman"/>
            </a:endParaRPr>
          </a:p>
          <a:p>
            <a:pPr indent="-355600" lvl="0" marL="457200" rtl="0" algn="l">
              <a:lnSpc>
                <a:spcPct val="100000"/>
              </a:lnSpc>
              <a:spcBef>
                <a:spcPts val="560"/>
              </a:spcBef>
              <a:spcAft>
                <a:spcPts val="0"/>
              </a:spcAft>
              <a:buSzPts val="2000"/>
              <a:buFont typeface="Times New Roman"/>
              <a:buChar char="●"/>
            </a:pPr>
            <a:r>
              <a:rPr lang="en-US" sz="2000">
                <a:latin typeface="Times New Roman"/>
                <a:ea typeface="Times New Roman"/>
                <a:cs typeface="Times New Roman"/>
                <a:sym typeface="Times New Roman"/>
              </a:rPr>
              <a:t>Learning how to identify certain areas of the image and counting the cells in only those</a:t>
            </a:r>
            <a:endParaRPr sz="2000">
              <a:latin typeface="Times New Roman"/>
              <a:ea typeface="Times New Roman"/>
              <a:cs typeface="Times New Roman"/>
              <a:sym typeface="Times New Roman"/>
            </a:endParaRPr>
          </a:p>
        </p:txBody>
      </p:sp>
      <p:sp>
        <p:nvSpPr>
          <p:cNvPr id="131" name="Google Shape;131;p6"/>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7"/>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37" name="Google Shape;137;p7"/>
          <p:cNvSpPr txBox="1"/>
          <p:nvPr>
            <p:ph type="title"/>
          </p:nvPr>
        </p:nvSpPr>
        <p:spPr>
          <a:xfrm>
            <a:off x="489857" y="60290"/>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Sprint 4</a:t>
            </a:r>
            <a:endParaRPr/>
          </a:p>
        </p:txBody>
      </p:sp>
      <p:sp>
        <p:nvSpPr>
          <p:cNvPr id="138" name="Google Shape;138;p7"/>
          <p:cNvSpPr txBox="1"/>
          <p:nvPr>
            <p:ph idx="1" type="body"/>
          </p:nvPr>
        </p:nvSpPr>
        <p:spPr>
          <a:xfrm>
            <a:off x="457200" y="1272363"/>
            <a:ext cx="8229600" cy="4907100"/>
          </a:xfrm>
          <a:prstGeom prst="rect">
            <a:avLst/>
          </a:prstGeom>
          <a:noFill/>
          <a:ln>
            <a:noFill/>
          </a:ln>
        </p:spPr>
        <p:txBody>
          <a:bodyPr anchorCtr="0" anchor="t" bIns="45675" lIns="91375" spcFirstLastPara="1" rIns="91375" wrap="square" tIns="45675">
            <a:noAutofit/>
          </a:bodyPr>
          <a:lstStyle/>
          <a:p>
            <a:pPr indent="0" lvl="0" marL="0" rtl="0" algn="l">
              <a:lnSpc>
                <a:spcPct val="100000"/>
              </a:lnSpc>
              <a:spcBef>
                <a:spcPts val="560"/>
              </a:spcBef>
              <a:spcAft>
                <a:spcPts val="0"/>
              </a:spcAft>
              <a:buNone/>
            </a:pPr>
            <a:r>
              <a:rPr lang="en-US" sz="3100">
                <a:latin typeface="Times New Roman"/>
                <a:ea typeface="Times New Roman"/>
                <a:cs typeface="Times New Roman"/>
                <a:sym typeface="Times New Roman"/>
              </a:rPr>
              <a:t>User stories </a:t>
            </a:r>
            <a:endParaRPr sz="3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(3) As a lab researcher I want to know how to use the product without much outside help so that other people in the lab can spend more time doing other work instead of teaching others how to use the tool.</a:t>
            </a:r>
            <a:endParaRPr sz="2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(13) As a lab researcher I want to know the average size of the cells so that I can have more information on the data.</a:t>
            </a:r>
            <a:endParaRPr sz="2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(5) As a lab researcher I want the product to be easily found (and installed?) so that I can get started with it as soon as possible.</a:t>
            </a:r>
            <a:endParaRPr sz="21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US" sz="3100">
                <a:latin typeface="Times New Roman"/>
                <a:ea typeface="Times New Roman"/>
                <a:cs typeface="Times New Roman"/>
                <a:sym typeface="Times New Roman"/>
              </a:rPr>
              <a:t>Spikes</a:t>
            </a:r>
            <a:endParaRPr sz="3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Learning how to count size/calibrate</a:t>
            </a:r>
            <a:endParaRPr sz="2100">
              <a:latin typeface="Times New Roman"/>
              <a:ea typeface="Times New Roman"/>
              <a:cs typeface="Times New Roman"/>
              <a:sym typeface="Times New Roman"/>
            </a:endParaRPr>
          </a:p>
          <a:p>
            <a:pPr indent="-361950" lvl="0" marL="457200" rtl="0" algn="l">
              <a:lnSpc>
                <a:spcPct val="100000"/>
              </a:lnSpc>
              <a:spcBef>
                <a:spcPts val="0"/>
              </a:spcBef>
              <a:spcAft>
                <a:spcPts val="0"/>
              </a:spcAft>
              <a:buSzPts val="2100"/>
              <a:buFont typeface="Times New Roman"/>
              <a:buChar char="●"/>
            </a:pPr>
            <a:r>
              <a:rPr lang="en-US" sz="2100">
                <a:latin typeface="Times New Roman"/>
                <a:ea typeface="Times New Roman"/>
                <a:cs typeface="Times New Roman"/>
                <a:sym typeface="Times New Roman"/>
              </a:rPr>
              <a:t>Might have to learn how to distribute the tool</a:t>
            </a:r>
            <a:endParaRPr sz="2100">
              <a:latin typeface="Times New Roman"/>
              <a:ea typeface="Times New Roman"/>
              <a:cs typeface="Times New Roman"/>
              <a:sym typeface="Times New Roman"/>
            </a:endParaRPr>
          </a:p>
        </p:txBody>
      </p:sp>
      <p:sp>
        <p:nvSpPr>
          <p:cNvPr id="139" name="Google Shape;139;p7"/>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8"/>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45" name="Google Shape;145;p8"/>
          <p:cNvSpPr txBox="1"/>
          <p:nvPr>
            <p:ph type="title"/>
          </p:nvPr>
        </p:nvSpPr>
        <p:spPr>
          <a:xfrm>
            <a:off x="457200" y="-223475"/>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Architecture</a:t>
            </a:r>
            <a:endParaRPr/>
          </a:p>
        </p:txBody>
      </p:sp>
      <p:sp>
        <p:nvSpPr>
          <p:cNvPr id="146" name="Google Shape;146;p8"/>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47" name="Google Shape;147;p8"/>
          <p:cNvPicPr preferRelativeResize="0"/>
          <p:nvPr/>
        </p:nvPicPr>
        <p:blipFill>
          <a:blip r:embed="rId4">
            <a:alphaModFix/>
          </a:blip>
          <a:stretch>
            <a:fillRect/>
          </a:stretch>
        </p:blipFill>
        <p:spPr>
          <a:xfrm>
            <a:off x="92238" y="4278088"/>
            <a:ext cx="2074806" cy="1556100"/>
          </a:xfrm>
          <a:prstGeom prst="rect">
            <a:avLst/>
          </a:prstGeom>
          <a:noFill/>
          <a:ln>
            <a:noFill/>
          </a:ln>
        </p:spPr>
      </p:pic>
      <p:pic>
        <p:nvPicPr>
          <p:cNvPr id="148" name="Google Shape;148;p8"/>
          <p:cNvPicPr preferRelativeResize="0"/>
          <p:nvPr/>
        </p:nvPicPr>
        <p:blipFill>
          <a:blip r:embed="rId5">
            <a:alphaModFix/>
          </a:blip>
          <a:stretch>
            <a:fillRect/>
          </a:stretch>
        </p:blipFill>
        <p:spPr>
          <a:xfrm>
            <a:off x="2932812" y="3688292"/>
            <a:ext cx="3879887" cy="2460295"/>
          </a:xfrm>
          <a:prstGeom prst="rect">
            <a:avLst/>
          </a:prstGeom>
          <a:noFill/>
          <a:ln>
            <a:noFill/>
          </a:ln>
        </p:spPr>
      </p:pic>
      <p:sp>
        <p:nvSpPr>
          <p:cNvPr id="149" name="Google Shape;149;p8"/>
          <p:cNvSpPr/>
          <p:nvPr/>
        </p:nvSpPr>
        <p:spPr>
          <a:xfrm>
            <a:off x="2212188" y="4690825"/>
            <a:ext cx="869700" cy="527400"/>
          </a:xfrm>
          <a:prstGeom prst="rightArrow">
            <a:avLst>
              <a:gd fmla="val 51631"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txBox="1"/>
          <p:nvPr/>
        </p:nvSpPr>
        <p:spPr>
          <a:xfrm>
            <a:off x="7615888" y="4477375"/>
            <a:ext cx="1473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Number of cells</a:t>
            </a:r>
            <a:endParaRPr sz="2500">
              <a:latin typeface="Calibri"/>
              <a:ea typeface="Calibri"/>
              <a:cs typeface="Calibri"/>
              <a:sym typeface="Calibri"/>
            </a:endParaRPr>
          </a:p>
        </p:txBody>
      </p:sp>
      <p:sp>
        <p:nvSpPr>
          <p:cNvPr id="151" name="Google Shape;151;p8"/>
          <p:cNvSpPr txBox="1"/>
          <p:nvPr/>
        </p:nvSpPr>
        <p:spPr>
          <a:xfrm>
            <a:off x="4000500" y="919525"/>
            <a:ext cx="8697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900">
                <a:latin typeface="Calibri"/>
                <a:ea typeface="Calibri"/>
                <a:cs typeface="Calibri"/>
                <a:sym typeface="Calibri"/>
              </a:rPr>
              <a:t>UI</a:t>
            </a:r>
            <a:endParaRPr sz="4900">
              <a:latin typeface="Calibri"/>
              <a:ea typeface="Calibri"/>
              <a:cs typeface="Calibri"/>
              <a:sym typeface="Calibri"/>
            </a:endParaRPr>
          </a:p>
        </p:txBody>
      </p:sp>
      <p:pic>
        <p:nvPicPr>
          <p:cNvPr id="152" name="Google Shape;152;p8"/>
          <p:cNvPicPr preferRelativeResize="0"/>
          <p:nvPr/>
        </p:nvPicPr>
        <p:blipFill>
          <a:blip r:embed="rId6">
            <a:alphaModFix/>
          </a:blip>
          <a:stretch>
            <a:fillRect/>
          </a:stretch>
        </p:blipFill>
        <p:spPr>
          <a:xfrm>
            <a:off x="4000500" y="2445476"/>
            <a:ext cx="1143000" cy="1143000"/>
          </a:xfrm>
          <a:prstGeom prst="rect">
            <a:avLst/>
          </a:prstGeom>
          <a:noFill/>
          <a:ln>
            <a:noFill/>
          </a:ln>
        </p:spPr>
      </p:pic>
      <p:pic>
        <p:nvPicPr>
          <p:cNvPr id="153" name="Google Shape;153;p8"/>
          <p:cNvPicPr preferRelativeResize="0"/>
          <p:nvPr/>
        </p:nvPicPr>
        <p:blipFill>
          <a:blip r:embed="rId7">
            <a:alphaModFix/>
          </a:blip>
          <a:stretch>
            <a:fillRect/>
          </a:stretch>
        </p:blipFill>
        <p:spPr>
          <a:xfrm>
            <a:off x="7257226" y="1109724"/>
            <a:ext cx="1718100" cy="1718100"/>
          </a:xfrm>
          <a:prstGeom prst="rect">
            <a:avLst/>
          </a:prstGeom>
          <a:noFill/>
          <a:ln>
            <a:noFill/>
          </a:ln>
        </p:spPr>
      </p:pic>
      <p:sp>
        <p:nvSpPr>
          <p:cNvPr id="154" name="Google Shape;154;p8"/>
          <p:cNvSpPr/>
          <p:nvPr/>
        </p:nvSpPr>
        <p:spPr>
          <a:xfrm>
            <a:off x="1188200" y="1206700"/>
            <a:ext cx="2685300" cy="895500"/>
          </a:xfrm>
          <a:prstGeom prst="bentArrow">
            <a:avLst>
              <a:gd fmla="val 22987" name="adj1"/>
              <a:gd fmla="val 22218" name="adj2"/>
              <a:gd fmla="val 22111" name="adj3"/>
              <a:gd fmla="val 43750" name="adj4"/>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8"/>
          <p:cNvPicPr preferRelativeResize="0"/>
          <p:nvPr/>
        </p:nvPicPr>
        <p:blipFill>
          <a:blip r:embed="rId8">
            <a:alphaModFix/>
          </a:blip>
          <a:stretch>
            <a:fillRect/>
          </a:stretch>
        </p:blipFill>
        <p:spPr>
          <a:xfrm>
            <a:off x="717476" y="1939285"/>
            <a:ext cx="1718099" cy="1570456"/>
          </a:xfrm>
          <a:prstGeom prst="rect">
            <a:avLst/>
          </a:prstGeom>
          <a:noFill/>
          <a:ln>
            <a:noFill/>
          </a:ln>
        </p:spPr>
      </p:pic>
      <p:sp>
        <p:nvSpPr>
          <p:cNvPr id="156" name="Google Shape;156;p8"/>
          <p:cNvSpPr/>
          <p:nvPr/>
        </p:nvSpPr>
        <p:spPr>
          <a:xfrm>
            <a:off x="4790625" y="1292425"/>
            <a:ext cx="2466600" cy="390000"/>
          </a:xfrm>
          <a:prstGeom prst="rightArrow">
            <a:avLst>
              <a:gd fmla="val 57474"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4248825" y="1682425"/>
            <a:ext cx="323100" cy="763200"/>
          </a:xfrm>
          <a:prstGeom prst="upDown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6746188" y="4690825"/>
            <a:ext cx="869700" cy="527400"/>
          </a:xfrm>
          <a:prstGeom prst="rightArrow">
            <a:avLst>
              <a:gd fmla="val 51631"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9"/>
          <p:cNvPicPr preferRelativeResize="0"/>
          <p:nvPr/>
        </p:nvPicPr>
        <p:blipFill rotWithShape="1">
          <a:blip r:embed="rId3">
            <a:alphaModFix/>
          </a:blip>
          <a:srcRect b="0" l="0" r="0" t="0"/>
          <a:stretch/>
        </p:blipFill>
        <p:spPr>
          <a:xfrm>
            <a:off x="6915150" y="76200"/>
            <a:ext cx="2209800" cy="895350"/>
          </a:xfrm>
          <a:prstGeom prst="rect">
            <a:avLst/>
          </a:prstGeom>
          <a:noFill/>
          <a:ln>
            <a:noFill/>
          </a:ln>
        </p:spPr>
      </p:pic>
      <p:sp>
        <p:nvSpPr>
          <p:cNvPr id="164" name="Google Shape;164;p9"/>
          <p:cNvSpPr txBox="1"/>
          <p:nvPr>
            <p:ph type="title"/>
          </p:nvPr>
        </p:nvSpPr>
        <p:spPr>
          <a:xfrm>
            <a:off x="457200" y="76200"/>
            <a:ext cx="8229600" cy="1143000"/>
          </a:xfrm>
          <a:prstGeom prst="rect">
            <a:avLst/>
          </a:prstGeom>
          <a:noFill/>
          <a:ln>
            <a:noFill/>
          </a:ln>
        </p:spPr>
        <p:txBody>
          <a:bodyPr anchorCtr="0" anchor="ctr" bIns="45675" lIns="91375" spcFirstLastPara="1" rIns="91375" wrap="square" tIns="4567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Technologies</a:t>
            </a:r>
            <a:endParaRPr/>
          </a:p>
        </p:txBody>
      </p:sp>
      <p:sp>
        <p:nvSpPr>
          <p:cNvPr id="165" name="Google Shape;165;p9"/>
          <p:cNvSpPr txBox="1"/>
          <p:nvPr>
            <p:ph idx="1" type="body"/>
          </p:nvPr>
        </p:nvSpPr>
        <p:spPr>
          <a:xfrm>
            <a:off x="457200" y="1219200"/>
            <a:ext cx="5371500" cy="2601900"/>
          </a:xfrm>
          <a:prstGeom prst="rect">
            <a:avLst/>
          </a:prstGeom>
          <a:noFill/>
          <a:ln>
            <a:noFill/>
          </a:ln>
        </p:spPr>
        <p:txBody>
          <a:bodyPr anchorCtr="0" anchor="t" bIns="45675" lIns="91375" spcFirstLastPara="1" rIns="91375" wrap="square" tIns="45675">
            <a:noAutofit/>
          </a:bodyPr>
          <a:lstStyle/>
          <a:p>
            <a:pPr indent="0" lvl="0" marL="0" rtl="0" algn="l">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Languages: Python</a:t>
            </a:r>
            <a:endParaRPr sz="2000">
              <a:latin typeface="Times New Roman"/>
              <a:ea typeface="Times New Roman"/>
              <a:cs typeface="Times New Roman"/>
              <a:sym typeface="Times New Roman"/>
            </a:endParaRPr>
          </a:p>
          <a:p>
            <a:pPr indent="-355600" lvl="0" marL="1828800" rtl="0" algn="l">
              <a:spcBef>
                <a:spcPts val="400"/>
              </a:spcBef>
              <a:spcAft>
                <a:spcPts val="0"/>
              </a:spcAft>
              <a:buSzPts val="2000"/>
              <a:buFont typeface="Times New Roman"/>
              <a:buChar char="•"/>
            </a:pPr>
            <a:r>
              <a:rPr lang="en-US" sz="2000">
                <a:latin typeface="Times New Roman"/>
                <a:ea typeface="Times New Roman"/>
                <a:cs typeface="Times New Roman"/>
                <a:sym typeface="Times New Roman"/>
              </a:rPr>
              <a:t>Keras from Tensorflow</a:t>
            </a:r>
            <a:endParaRPr sz="2000">
              <a:latin typeface="Times New Roman"/>
              <a:ea typeface="Times New Roman"/>
              <a:cs typeface="Times New Roman"/>
              <a:sym typeface="Times New Roman"/>
            </a:endParaRPr>
          </a:p>
          <a:p>
            <a:pPr indent="-355600" lvl="0" marL="1828800" rtl="0" algn="l">
              <a:spcBef>
                <a:spcPts val="0"/>
              </a:spcBef>
              <a:spcAft>
                <a:spcPts val="0"/>
              </a:spcAft>
              <a:buSzPts val="2000"/>
              <a:buFont typeface="Times New Roman"/>
              <a:buChar char="•"/>
            </a:pPr>
            <a:r>
              <a:rPr lang="en-US" sz="2000">
                <a:latin typeface="Times New Roman"/>
                <a:ea typeface="Times New Roman"/>
                <a:cs typeface="Times New Roman"/>
                <a:sym typeface="Times New Roman"/>
              </a:rPr>
              <a:t>tkinter</a:t>
            </a:r>
            <a:endParaRPr sz="2000">
              <a:latin typeface="Times New Roman"/>
              <a:ea typeface="Times New Roman"/>
              <a:cs typeface="Times New Roman"/>
              <a:sym typeface="Times New Roman"/>
            </a:endParaRPr>
          </a:p>
          <a:p>
            <a:pPr indent="0" lvl="0" marL="0" rtl="0" algn="l">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Cloud computing: Nautilus, Google collab</a:t>
            </a:r>
            <a:endParaRPr sz="2000">
              <a:latin typeface="Times New Roman"/>
              <a:ea typeface="Times New Roman"/>
              <a:cs typeface="Times New Roman"/>
              <a:sym typeface="Times New Roman"/>
            </a:endParaRPr>
          </a:p>
          <a:p>
            <a:pPr indent="0" lvl="0" marL="0" rtl="0" algn="l">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Database: SQL</a:t>
            </a:r>
            <a:endParaRPr sz="2000">
              <a:latin typeface="Times New Roman"/>
              <a:ea typeface="Times New Roman"/>
              <a:cs typeface="Times New Roman"/>
              <a:sym typeface="Times New Roman"/>
            </a:endParaRPr>
          </a:p>
          <a:p>
            <a:pPr indent="0" lvl="0" marL="0" rtl="0" algn="l">
              <a:spcBef>
                <a:spcPts val="560"/>
              </a:spcBef>
              <a:spcAft>
                <a:spcPts val="0"/>
              </a:spcAft>
              <a:buClr>
                <a:schemeClr val="dk1"/>
              </a:buClr>
              <a:buSzPts val="2800"/>
              <a:buFont typeface="Arial"/>
              <a:buNone/>
            </a:pPr>
            <a:r>
              <a:t/>
            </a:r>
            <a:endParaRPr/>
          </a:p>
          <a:p>
            <a:pPr indent="0" lvl="0" marL="0" rtl="0" algn="l">
              <a:spcBef>
                <a:spcPts val="640"/>
              </a:spcBef>
              <a:spcAft>
                <a:spcPts val="0"/>
              </a:spcAft>
              <a:buClr>
                <a:schemeClr val="dk1"/>
              </a:buClr>
              <a:buSzPts val="3200"/>
              <a:buFont typeface="Arial"/>
              <a:buNone/>
            </a:pPr>
            <a:r>
              <a:t/>
            </a:r>
            <a:endParaRPr/>
          </a:p>
        </p:txBody>
      </p:sp>
      <p:sp>
        <p:nvSpPr>
          <p:cNvPr id="166" name="Google Shape;166;p9"/>
          <p:cNvSpPr/>
          <p:nvPr/>
        </p:nvSpPr>
        <p:spPr>
          <a:xfrm>
            <a:off x="0" y="6248400"/>
            <a:ext cx="9144000" cy="609600"/>
          </a:xfrm>
          <a:prstGeom prst="rect">
            <a:avLst/>
          </a:prstGeom>
          <a:gradFill>
            <a:gsLst>
              <a:gs pos="0">
                <a:srgbClr val="1F447F"/>
              </a:gs>
              <a:gs pos="50000">
                <a:srgbClr val="BFCFEC"/>
              </a:gs>
              <a:gs pos="100000">
                <a:srgbClr val="E0E8F4"/>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67" name="Google Shape;167;p9"/>
          <p:cNvPicPr preferRelativeResize="0"/>
          <p:nvPr/>
        </p:nvPicPr>
        <p:blipFill>
          <a:blip r:embed="rId4">
            <a:alphaModFix/>
          </a:blip>
          <a:stretch>
            <a:fillRect/>
          </a:stretch>
        </p:blipFill>
        <p:spPr>
          <a:xfrm>
            <a:off x="5201825" y="1219200"/>
            <a:ext cx="1224651" cy="1224651"/>
          </a:xfrm>
          <a:prstGeom prst="rect">
            <a:avLst/>
          </a:prstGeom>
          <a:noFill/>
          <a:ln>
            <a:noFill/>
          </a:ln>
        </p:spPr>
      </p:pic>
      <p:pic>
        <p:nvPicPr>
          <p:cNvPr id="168" name="Google Shape;168;p9"/>
          <p:cNvPicPr preferRelativeResize="0"/>
          <p:nvPr/>
        </p:nvPicPr>
        <p:blipFill rotWithShape="1">
          <a:blip r:embed="rId5">
            <a:alphaModFix/>
          </a:blip>
          <a:srcRect b="23080" l="19873" r="20084" t="23492"/>
          <a:stretch/>
        </p:blipFill>
        <p:spPr>
          <a:xfrm>
            <a:off x="3531175" y="4372075"/>
            <a:ext cx="4277350" cy="1598650"/>
          </a:xfrm>
          <a:prstGeom prst="rect">
            <a:avLst/>
          </a:prstGeom>
          <a:noFill/>
          <a:ln>
            <a:noFill/>
          </a:ln>
        </p:spPr>
      </p:pic>
      <p:pic>
        <p:nvPicPr>
          <p:cNvPr id="169" name="Google Shape;169;p9"/>
          <p:cNvPicPr preferRelativeResize="0"/>
          <p:nvPr/>
        </p:nvPicPr>
        <p:blipFill>
          <a:blip r:embed="rId6">
            <a:alphaModFix/>
          </a:blip>
          <a:stretch>
            <a:fillRect/>
          </a:stretch>
        </p:blipFill>
        <p:spPr>
          <a:xfrm>
            <a:off x="7088150" y="1352750"/>
            <a:ext cx="1598650" cy="1598650"/>
          </a:xfrm>
          <a:prstGeom prst="rect">
            <a:avLst/>
          </a:prstGeom>
          <a:noFill/>
          <a:ln>
            <a:noFill/>
          </a:ln>
        </p:spPr>
      </p:pic>
      <p:pic>
        <p:nvPicPr>
          <p:cNvPr id="170" name="Google Shape;170;p9"/>
          <p:cNvPicPr preferRelativeResize="0"/>
          <p:nvPr/>
        </p:nvPicPr>
        <p:blipFill>
          <a:blip r:embed="rId7">
            <a:alphaModFix/>
          </a:blip>
          <a:stretch>
            <a:fillRect/>
          </a:stretch>
        </p:blipFill>
        <p:spPr>
          <a:xfrm>
            <a:off x="5647025" y="2951400"/>
            <a:ext cx="2962776" cy="1143000"/>
          </a:xfrm>
          <a:prstGeom prst="rect">
            <a:avLst/>
          </a:prstGeom>
          <a:noFill/>
          <a:ln>
            <a:noFill/>
          </a:ln>
        </p:spPr>
      </p:pic>
      <p:pic>
        <p:nvPicPr>
          <p:cNvPr id="171" name="Google Shape;171;p9"/>
          <p:cNvPicPr preferRelativeResize="0"/>
          <p:nvPr/>
        </p:nvPicPr>
        <p:blipFill>
          <a:blip r:embed="rId8">
            <a:alphaModFix/>
          </a:blip>
          <a:stretch>
            <a:fillRect/>
          </a:stretch>
        </p:blipFill>
        <p:spPr>
          <a:xfrm>
            <a:off x="3145025" y="2579400"/>
            <a:ext cx="1515000" cy="151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2008-09-30T23:31:36Z</dcterms:created>
  <dc:creator>drecept</dc:creator>
</cp:coreProperties>
</file>